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08" r:id="rId4"/>
    <p:sldId id="303" r:id="rId5"/>
    <p:sldId id="304" r:id="rId6"/>
    <p:sldId id="305" r:id="rId7"/>
    <p:sldId id="306" r:id="rId8"/>
    <p:sldId id="309" r:id="rId9"/>
    <p:sldId id="300" r:id="rId10"/>
    <p:sldId id="310" r:id="rId11"/>
    <p:sldId id="269" r:id="rId12"/>
    <p:sldId id="311" r:id="rId13"/>
    <p:sldId id="284" r:id="rId14"/>
    <p:sldId id="28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2C2277-A05B-4D82-8B37-85F121175273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BEE080-D35C-4FFF-B8EA-3BFAFCDE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7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E9E43D-0B69-4261-ACCB-2B722BA20288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A8858B-CE20-4A87-A5B7-E89CADC57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8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29D0-6505-4C21-9330-296B7903AF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0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E39A-A841-40F2-BFD9-1C283DA2C42C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E96B-3C50-4EB0-806F-8803E6BC851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5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F6F-D93A-4023-908C-657CB820867C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6DB-0C90-4122-B445-97CDC357AC1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8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99F9-935F-41C8-8A6F-20B3615781D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00C-C1F9-4C07-A45C-5D96F4D7D3EC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4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EBD0-6454-441F-880F-17ADA950480C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5D40-94C9-4090-8E63-2FBC3161DE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F355-78C1-455D-9FEE-2F7DE17FAF3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BDE1FFCC-279E-4C4A-A9F5-1863958E2C7A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0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163F4-93BA-4DB9-95D3-D26BDA32E4F0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10C3F295-1FF4-453C-B304-2921FFFB9EF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7" r:id="rId5"/>
    <p:sldLayoutId id="2147483731" r:id="rId6"/>
    <p:sldLayoutId id="2147483732" r:id="rId7"/>
    <p:sldLayoutId id="2147483733" r:id="rId8"/>
    <p:sldLayoutId id="2147483736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pedia.co.uk/recipes_wiki/Category:Question_outstandin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A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A46D4-6D3F-48C6-AF35-5F37E2C80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8" y="755230"/>
            <a:ext cx="4001109" cy="286269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CCC-OC Business and Entrepreneurship </a:t>
            </a:r>
            <a:endParaRPr lang="en-US" sz="4400" b="1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4813-0519-41FE-8D23-C645450A3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99330"/>
            <a:ext cx="3659246" cy="2393403"/>
          </a:xfrm>
        </p:spPr>
        <p:txBody>
          <a:bodyPr>
            <a:normAutofit/>
          </a:bodyPr>
          <a:lstStyle/>
          <a:p>
            <a:r>
              <a:rPr lang="en-US" sz="1500" b="1" dirty="0">
                <a:solidFill>
                  <a:srgbClr val="FFFFFF"/>
                </a:solidFill>
              </a:rPr>
              <a:t>Workforce development </a:t>
            </a:r>
          </a:p>
          <a:p>
            <a:r>
              <a:rPr lang="en-US" sz="1500" b="1" dirty="0">
                <a:solidFill>
                  <a:srgbClr val="FFFFFF"/>
                </a:solidFill>
              </a:rPr>
              <a:t>Employability</a:t>
            </a:r>
          </a:p>
          <a:p>
            <a:r>
              <a:rPr lang="en-US" sz="1500" b="1" dirty="0">
                <a:solidFill>
                  <a:srgbClr val="FFFFFF"/>
                </a:solidFill>
              </a:rPr>
              <a:t>Academic preparation</a:t>
            </a:r>
          </a:p>
          <a:p>
            <a:r>
              <a:rPr lang="en-US" sz="1500" b="1" dirty="0">
                <a:solidFill>
                  <a:srgbClr val="FFFFFF"/>
                </a:solidFill>
              </a:rPr>
              <a:t>Community building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06569" y="43112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CATHLEEN GREINER|REGIONAL DIRECTOR</a:t>
            </a:r>
          </a:p>
          <a:p>
            <a:pPr algn="ctr"/>
            <a:r>
              <a:rPr lang="en-US" sz="2400" b="1" dirty="0"/>
              <a:t>BUSINESS AND ENTREPRENEURSHIP</a:t>
            </a:r>
          </a:p>
          <a:p>
            <a:pPr algn="ctr"/>
            <a:r>
              <a:rPr lang="en-US" sz="2400" b="1" dirty="0"/>
              <a:t>ORANGE COUNTY</a:t>
            </a:r>
          </a:p>
          <a:p>
            <a:pPr algn="ctr"/>
            <a:r>
              <a:rPr lang="en-US" sz="2400" b="1" dirty="0"/>
              <a:t>OCTOBER 2019</a:t>
            </a:r>
          </a:p>
        </p:txBody>
      </p:sp>
      <p:pic>
        <p:nvPicPr>
          <p:cNvPr id="10" name="Picture 9" descr="BizOC Logo_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92" y="2123891"/>
            <a:ext cx="3472153" cy="185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17" y="658492"/>
            <a:ext cx="2678504" cy="13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4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4" y="0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BUS + ENT OC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58797"/>
              </p:ext>
            </p:extLst>
          </p:nvPr>
        </p:nvGraphicFramePr>
        <p:xfrm>
          <a:off x="1097279" y="1606852"/>
          <a:ext cx="10058399" cy="42010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13807">
                  <a:extLst>
                    <a:ext uri="{9D8B030D-6E8A-4147-A177-3AD203B41FA5}">
                      <a16:colId xmlns:a16="http://schemas.microsoft.com/office/drawing/2014/main" val="1260695068"/>
                    </a:ext>
                  </a:extLst>
                </a:gridCol>
                <a:gridCol w="4172296">
                  <a:extLst>
                    <a:ext uri="{9D8B030D-6E8A-4147-A177-3AD203B41FA5}">
                      <a16:colId xmlns:a16="http://schemas.microsoft.com/office/drawing/2014/main" val="3529190021"/>
                    </a:ext>
                  </a:extLst>
                </a:gridCol>
                <a:gridCol w="4172296">
                  <a:extLst>
                    <a:ext uri="{9D8B030D-6E8A-4147-A177-3AD203B41FA5}">
                      <a16:colId xmlns:a16="http://schemas.microsoft.com/office/drawing/2014/main" val="3017631238"/>
                    </a:ext>
                  </a:extLst>
                </a:gridCol>
              </a:tblGrid>
              <a:tr h="450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College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Business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Entrepreneurship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788501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Santa Ana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019247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Santiago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148351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Saddleback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115664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Irvine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621553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Coastline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385650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Golden West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543348"/>
                  </a:ext>
                </a:extLst>
              </a:tr>
              <a:tr h="3911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Orange Coast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108669"/>
                  </a:ext>
                </a:extLst>
              </a:tr>
              <a:tr h="2547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Fullerton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099179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Cypress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59453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64" y="6412899"/>
            <a:ext cx="3156272" cy="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AB44-4769-425A-9A0F-EED17603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Changing Dynamics in the Workplace and Workforce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70" y="3669931"/>
            <a:ext cx="2609469" cy="211572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91" y="516835"/>
            <a:ext cx="4563518" cy="47769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3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0" y="4203700"/>
            <a:ext cx="12547600" cy="21234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rbel" panose="020B0503020204020204" pitchFamily="34" charset="0"/>
              </a:rPr>
              <a:t>YES..PRINTED OUT! At-A-Glance Table | Centers of Excellence, OC</a:t>
            </a:r>
            <a:endParaRPr lang="en-US" sz="3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31" name="Object 230"/>
          <p:cNvGraphicFramePr>
            <a:graphicFrameLocks noChangeAspect="1"/>
          </p:cNvGraphicFramePr>
          <p:nvPr/>
        </p:nvGraphicFramePr>
        <p:xfrm>
          <a:off x="0" y="0"/>
          <a:ext cx="1219200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7543710" imgH="5829060" progId="Acrobat.Document.DC">
                  <p:embed/>
                </p:oleObj>
              </mc:Choice>
              <mc:Fallback>
                <p:oleObj name="Acrobat Document" r:id="rId3" imgW="7543710" imgH="5829060" progId="Acrobat.Document.DC">
                  <p:embed/>
                  <p:pic>
                    <p:nvPicPr>
                      <p:cNvPr id="231" name="Object 2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" name="Picture 2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51" y="6327143"/>
            <a:ext cx="3326766" cy="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72633-7E3C-4A0F-9413-E2ACE0FA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 </a:t>
            </a:r>
          </a:p>
        </p:txBody>
      </p:sp>
      <p:pic>
        <p:nvPicPr>
          <p:cNvPr id="5" name="Content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F3385A5C-0333-4C3C-9A00-A23EB16C6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51" r="3129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96" y="6356762"/>
            <a:ext cx="2495075" cy="3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5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A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A46D4-6D3F-48C6-AF35-5F37E2C80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1349590"/>
            <a:ext cx="3659246" cy="2314059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9800" b="1" dirty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Thank You!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4813-0519-41FE-8D23-C645450A3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BUSINESS AND ENTREPRENERUSHIP</a:t>
            </a:r>
          </a:p>
          <a:p>
            <a:r>
              <a:rPr lang="en-US" sz="1500" dirty="0">
                <a:solidFill>
                  <a:srgbClr val="FFFFFF"/>
                </a:solidFill>
              </a:rPr>
              <a:t>ORANGE COUNTY</a:t>
            </a:r>
          </a:p>
          <a:p>
            <a:r>
              <a:rPr lang="en-US" sz="1500" dirty="0">
                <a:solidFill>
                  <a:srgbClr val="FFFFFF"/>
                </a:solidFill>
              </a:rPr>
              <a:t>CALIFORNIA COMMUNITY COLLEGES</a:t>
            </a:r>
          </a:p>
          <a:p>
            <a:r>
              <a:rPr lang="en-US" sz="1500" dirty="0">
                <a:solidFill>
                  <a:srgbClr val="FFFFFF"/>
                </a:solidFill>
              </a:rPr>
              <a:t>WORKFORCE AND ECONOMIC DEVELOPMENT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41548" y="1181069"/>
            <a:ext cx="9143999" cy="2003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Cathleen Greiner, PhD</a:t>
            </a:r>
          </a:p>
          <a:p>
            <a:pPr algn="ctr"/>
            <a:r>
              <a:rPr lang="en-US" dirty="0"/>
              <a:t>Regional Director of Employer Engagement</a:t>
            </a:r>
          </a:p>
          <a:p>
            <a:pPr algn="ctr"/>
            <a:r>
              <a:rPr lang="en-US" dirty="0"/>
              <a:t>Business &amp; Entrepreneurship Sector</a:t>
            </a:r>
          </a:p>
          <a:p>
            <a:pPr algn="ctr"/>
            <a:r>
              <a:rPr lang="en-US" dirty="0"/>
              <a:t>Serving the Orange County Region</a:t>
            </a:r>
          </a:p>
          <a:p>
            <a:pPr algn="ctr"/>
            <a:endParaRPr lang="en-US" i="1" dirty="0"/>
          </a:p>
          <a:p>
            <a:pPr algn="ctr"/>
            <a:r>
              <a:rPr lang="en-US" sz="3200" b="1" dirty="0"/>
              <a:t>greiner_Cathleen@rsccd.edu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5" y="4795715"/>
            <a:ext cx="2678504" cy="13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055" y="1170204"/>
            <a:ext cx="7315200" cy="2550345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i="1" dirty="0"/>
              <a:t>Getting to Know Your </a:t>
            </a:r>
            <a:br>
              <a:rPr lang="en-US" sz="4000" dirty="0"/>
            </a:br>
            <a:r>
              <a:rPr lang="en-US" sz="4000" b="1" dirty="0"/>
              <a:t>Regional Director of  </a:t>
            </a:r>
            <a:br>
              <a:rPr lang="en-US" sz="4000" b="1" dirty="0"/>
            </a:br>
            <a:r>
              <a:rPr lang="en-US" sz="4000" b="1" dirty="0"/>
              <a:t>Employer Engagement</a:t>
            </a:r>
            <a:br>
              <a:rPr lang="en-US" sz="4000" b="1" dirty="0"/>
            </a:br>
            <a:r>
              <a:rPr lang="en-US" sz="4000" b="1" dirty="0"/>
              <a:t>(RDEE)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58" y="2445377"/>
            <a:ext cx="2533008" cy="13453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31"/>
          <p:cNvSpPr>
            <a:spLocks noGrp="1"/>
          </p:cNvSpPr>
          <p:nvPr/>
        </p:nvSpPr>
        <p:spPr>
          <a:xfrm>
            <a:off x="795355" y="4698677"/>
            <a:ext cx="7772400" cy="12713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Cathleen Greiner, PhD</a:t>
            </a:r>
          </a:p>
          <a:p>
            <a:pPr algn="ctr">
              <a:spcBef>
                <a:spcPts val="0"/>
              </a:spcBef>
            </a:pPr>
            <a:r>
              <a:rPr lang="en-US" sz="2500" dirty="0">
                <a:solidFill>
                  <a:srgbClr val="002060"/>
                </a:solidFill>
              </a:rPr>
              <a:t>Regional Director of Employer Engagement</a:t>
            </a:r>
          </a:p>
          <a:p>
            <a:pPr algn="ctr">
              <a:spcBef>
                <a:spcPts val="0"/>
              </a:spcBef>
            </a:pPr>
            <a:r>
              <a:rPr lang="en-US" sz="2500" dirty="0">
                <a:solidFill>
                  <a:schemeClr val="bg1"/>
                </a:solidFill>
              </a:rPr>
              <a:t>Business &amp; Entrepreneurship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1673">
            <a:off x="309236" y="1651524"/>
            <a:ext cx="3583984" cy="212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74786" y="4422531"/>
            <a:ext cx="82471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6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2B4AC-4889-E340-ABFA-194AA350096C}"/>
              </a:ext>
            </a:extLst>
          </p:cNvPr>
          <p:cNvSpPr/>
          <p:nvPr/>
        </p:nvSpPr>
        <p:spPr>
          <a:xfrm>
            <a:off x="1636667" y="290366"/>
            <a:ext cx="9144000" cy="1214690"/>
          </a:xfrm>
          <a:prstGeom prst="rect">
            <a:avLst/>
          </a:prstGeom>
          <a:gradFill flip="none" rotWithShape="1">
            <a:gsLst>
              <a:gs pos="0">
                <a:srgbClr val="5C8FBB">
                  <a:shade val="30000"/>
                  <a:satMod val="115000"/>
                </a:srgbClr>
              </a:gs>
              <a:gs pos="50000">
                <a:srgbClr val="5C8FBB">
                  <a:shade val="67500"/>
                  <a:satMod val="115000"/>
                </a:srgbClr>
              </a:gs>
              <a:gs pos="100000">
                <a:srgbClr val="5C8FB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AD595-C220-0144-9D30-FDC805C7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67" y="290366"/>
            <a:ext cx="4406900" cy="539918"/>
          </a:xfrm>
          <a:prstGeom prst="rect">
            <a:avLst/>
          </a:prstGeom>
        </p:spPr>
      </p:pic>
      <p:pic>
        <p:nvPicPr>
          <p:cNvPr id="8" name="Picture Placeholder 10" descr="Home page of the Strong Workforce Program on the Doing What Matters website">
            <a:extLst>
              <a:ext uri="{FF2B5EF4-FFF2-40B4-BE49-F238E27FC236}">
                <a16:creationId xmlns:a16="http://schemas.microsoft.com/office/drawing/2014/main" id="{11A05386-0CA9-9846-A090-9774566BDC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" t="12962" r="382" b="37236"/>
          <a:stretch/>
        </p:blipFill>
        <p:spPr>
          <a:xfrm>
            <a:off x="801665" y="1414443"/>
            <a:ext cx="10659649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43" y="-683321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OC’s Priority Sectors             (of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10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in CA):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825" y="111537"/>
            <a:ext cx="84494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Agriculture, Water &amp; Environmental Technologies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Advanced Manufacturing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Advanced Transportation &amp; Logistics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Business &amp; Entrepreneurship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Global Trade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Energy, Construction, &amp; Utilities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&amp; Communication Technologies (ICT)/Digital 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Retail, Hospitality, Tourism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Life Sciences/Biotech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268" y="324259"/>
            <a:ext cx="9229110" cy="5553161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 as the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lang="en-US" sz="3500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" dirty="0">
              <a:solidFill>
                <a:srgbClr val="008E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en-US" sz="3500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colleges</a:t>
            </a:r>
            <a:r>
              <a:rPr lang="en-US" sz="3500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           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entrepreneurial resources</a:t>
            </a:r>
            <a:r>
              <a:rPr lang="en-US" sz="3500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" dirty="0">
              <a:solidFill>
                <a:srgbClr val="008E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prepare residents for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wage 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 and careers </a:t>
            </a:r>
          </a:p>
          <a:p>
            <a:endParaRPr lang="en-US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stronger workforce </a:t>
            </a:r>
          </a:p>
          <a:p>
            <a:endParaRPr lang="en-US" sz="400" b="1" dirty="0">
              <a:solidFill>
                <a:srgbClr val="008E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each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500" b="1" dirty="0">
                <a:solidFill>
                  <a:srgbClr val="008E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sector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7087"/>
            <a:ext cx="362174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" panose="020F0502020204030204" pitchFamily="34" charset="0"/>
              </a:rPr>
              <a:t>What is a </a:t>
            </a:r>
          </a:p>
          <a:p>
            <a:r>
              <a:rPr lang="en-US" dirty="0">
                <a:cs typeface="Calibri" panose="020F0502020204030204" pitchFamily="34" charset="0"/>
              </a:rPr>
              <a:t>Regional Director of Employer Engagement?</a:t>
            </a: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6" y="0"/>
            <a:ext cx="3309802" cy="46011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Regional Director of Employer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058" y="109542"/>
            <a:ext cx="8100534" cy="5778004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with region’s schools, colleges, employers: </a:t>
            </a: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alignment, career pathways, workforce training</a:t>
            </a:r>
          </a:p>
          <a:p>
            <a:endParaRPr lang="en-US" sz="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 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launch/scale: </a:t>
            </a: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SBDCs, funding sources, workshops, education, etc.</a:t>
            </a:r>
          </a:p>
          <a:p>
            <a:endParaRPr lang="en-US" sz="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Data: Utilize </a:t>
            </a: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LMI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</a:t>
            </a: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obtain/share critical careers/skills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4" y="-1390388"/>
            <a:ext cx="3342010" cy="529913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Opportunities 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&amp; 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Participation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471">
            <a:off x="3649862" y="287665"/>
            <a:ext cx="4163863" cy="312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51" y="1889931"/>
            <a:ext cx="4302035" cy="322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26" y="3331030"/>
            <a:ext cx="4330337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270F0B-EE41-CE44-BD3D-31A5371D476E}"/>
              </a:ext>
            </a:extLst>
          </p:cNvPr>
          <p:cNvSpPr/>
          <p:nvPr/>
        </p:nvSpPr>
        <p:spPr>
          <a:xfrm>
            <a:off x="1524000" y="0"/>
            <a:ext cx="9144000" cy="1124076"/>
          </a:xfrm>
          <a:prstGeom prst="rect">
            <a:avLst/>
          </a:prstGeom>
          <a:gradFill flip="none" rotWithShape="1">
            <a:gsLst>
              <a:gs pos="0">
                <a:srgbClr val="5C8FBB">
                  <a:shade val="30000"/>
                  <a:satMod val="115000"/>
                </a:srgbClr>
              </a:gs>
              <a:gs pos="50000">
                <a:srgbClr val="5C8FBB">
                  <a:shade val="67500"/>
                  <a:satMod val="115000"/>
                </a:srgbClr>
              </a:gs>
              <a:gs pos="100000">
                <a:srgbClr val="5C8FB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9E878-F39A-F644-92A3-48CF89286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67" y="290366"/>
            <a:ext cx="4406900" cy="539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89C902-E848-EC4D-BB27-46FFA9BDBD7C}"/>
              </a:ext>
            </a:extLst>
          </p:cNvPr>
          <p:cNvSpPr/>
          <p:nvPr/>
        </p:nvSpPr>
        <p:spPr>
          <a:xfrm>
            <a:off x="1524000" y="1880011"/>
            <a:ext cx="95490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1st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 in medical device manufacturing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1st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 in transportation innovation and master planned communities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2nd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 largest workforce in California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3rd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 most diverse tech sector in U.S.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2.8%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 unemployment rate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5th 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most educated county in the U.S.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b="1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6th</a:t>
            </a: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 largest county by population in the U.S.</a:t>
            </a:r>
          </a:p>
          <a:p>
            <a:pPr fontAlgn="base"/>
            <a:endParaRPr lang="en-US" dirty="0">
              <a:solidFill>
                <a:srgbClr val="305474"/>
              </a:solidFill>
              <a:latin typeface="Corbel" panose="020B0503020204020204" pitchFamily="34" charset="0"/>
              <a:cs typeface="Angsana New" panose="02020603050405020304" pitchFamily="18" charset="-34"/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US" dirty="0">
                <a:solidFill>
                  <a:srgbClr val="305474"/>
                </a:solidFill>
                <a:latin typeface="Corbel" panose="020B0503020204020204" pitchFamily="34" charset="0"/>
                <a:cs typeface="Angsana New" panose="02020603050405020304" pitchFamily="18" charset="-34"/>
              </a:rPr>
              <a:t>Innovation is seen as a “driving force of economic development” *</a:t>
            </a:r>
          </a:p>
          <a:p>
            <a:pPr fontAlgn="base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31CA3-F1C8-3F40-A27F-14510E3200BD}"/>
              </a:ext>
            </a:extLst>
          </p:cNvPr>
          <p:cNvSpPr txBox="1"/>
          <p:nvPr/>
        </p:nvSpPr>
        <p:spPr>
          <a:xfrm>
            <a:off x="2985541" y="1243463"/>
            <a:ext cx="658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05474"/>
                </a:solidFill>
                <a:latin typeface="Corbel" panose="020B0503020204020204" pitchFamily="34" charset="0"/>
              </a:rPr>
              <a:t>OC-At-A-Glance...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514DF6-15F7-7940-863B-109FAA28A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69" y="3342806"/>
            <a:ext cx="2960604" cy="15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41719" y="1696394"/>
            <a:ext cx="4250934" cy="4711550"/>
          </a:xfrm>
        </p:spPr>
        <p:txBody>
          <a:bodyPr>
            <a:norm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data demonstrate the sheer immensity of California's economy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California's strong economic performance relative to other industrialized economies is driven by worker productivity*</a:t>
            </a:r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300609"/>
              </p:ext>
            </p:extLst>
          </p:nvPr>
        </p:nvGraphicFramePr>
        <p:xfrm>
          <a:off x="6377744" y="2046782"/>
          <a:ext cx="4265151" cy="401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5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California's gross domestic product rose by $127 billion from 2016 to 2017, surpassing $2.7 trillion.</a:t>
                      </a:r>
                      <a:endParaRPr lang="en-US" sz="1400" dirty="0"/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California's economic output is now surpassed only by the total GDP of the United States, China, Japan and Germany. </a:t>
                      </a:r>
                      <a:endParaRPr lang="en-US" sz="1400" dirty="0"/>
                    </a:p>
                  </a:txBody>
                  <a:tcPr marL="68598" marR="68598" marT="34299" marB="342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1,2,3,4</a:t>
                      </a:r>
                    </a:p>
                  </a:txBody>
                  <a:tcPr marL="68598" marR="68598" marT="34299" marB="342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6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*  40M people</a:t>
                      </a:r>
                    </a:p>
                  </a:txBody>
                  <a:tcPr marL="68598" marR="6859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UK 65M people</a:t>
                      </a:r>
                    </a:p>
                  </a:txBody>
                  <a:tcPr marL="68598" marR="68598" marT="34299" marB="342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CF5AC7-0E65-40D1-9806-7921366929E8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cc-logo-hfull-2c.jpg  May 2019 logo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2" y="6506041"/>
            <a:ext cx="3128368" cy="4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87063" y="182136"/>
            <a:ext cx="8555832" cy="13555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California is now the world's fifth-largest economy, surpassing United Kingdom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F2DD22611E9478146C764DAA7C68F" ma:contentTypeVersion="4" ma:contentTypeDescription="Create a new document." ma:contentTypeScope="" ma:versionID="804f60040be040ab56fb6b52d15fc460">
  <xsd:schema xmlns:xsd="http://www.w3.org/2001/XMLSchema" xmlns:xs="http://www.w3.org/2001/XMLSchema" xmlns:p="http://schemas.microsoft.com/office/2006/metadata/properties" xmlns:ns2="0ceafc29-5815-44bb-8734-b9d7da2cb19a" targetNamespace="http://schemas.microsoft.com/office/2006/metadata/properties" ma:root="true" ma:fieldsID="8f321529d30182c3bb79fea16b18a917" ns2:_="">
    <xsd:import namespace="0ceafc29-5815-44bb-8734-b9d7da2cb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afc29-5815-44bb-8734-b9d7da2cb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00A175-A42D-4CDA-9DB1-E0FEE9711EBF}"/>
</file>

<file path=customXml/itemProps2.xml><?xml version="1.0" encoding="utf-8"?>
<ds:datastoreItem xmlns:ds="http://schemas.openxmlformats.org/officeDocument/2006/customXml" ds:itemID="{889798F7-544E-410E-88B8-89EF7DA399CB}"/>
</file>

<file path=customXml/itemProps3.xml><?xml version="1.0" encoding="utf-8"?>
<ds:datastoreItem xmlns:ds="http://schemas.openxmlformats.org/officeDocument/2006/customXml" ds:itemID="{39C6A011-B40B-4B6D-8F58-4F2634B68726}"/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473</Words>
  <Application>Microsoft Office PowerPoint</Application>
  <PresentationFormat>Widescreen</PresentationFormat>
  <Paragraphs>126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Angsana New</vt:lpstr>
      <vt:lpstr>Calibri</vt:lpstr>
      <vt:lpstr>Calibri Light</vt:lpstr>
      <vt:lpstr>Corbel</vt:lpstr>
      <vt:lpstr>Freestyle Script</vt:lpstr>
      <vt:lpstr>Wingdings</vt:lpstr>
      <vt:lpstr>Wingdings 3</vt:lpstr>
      <vt:lpstr>RetrospectVTI</vt:lpstr>
      <vt:lpstr>Acrobat Document</vt:lpstr>
      <vt:lpstr>CCC-OC Business and Entrepreneurship </vt:lpstr>
      <vt:lpstr>  Getting to Know Your  Regional Director of   Employer Engagement (RDEE)</vt:lpstr>
      <vt:lpstr>PowerPoint Presentation</vt:lpstr>
      <vt:lpstr>OC’s Priority Sectors             (of 10 in CA):</vt:lpstr>
      <vt:lpstr>PowerPoint Presentation</vt:lpstr>
      <vt:lpstr>Regional Director of Employer Engagement </vt:lpstr>
      <vt:lpstr>Opportunities  &amp;  Participation</vt:lpstr>
      <vt:lpstr>PowerPoint Presentation</vt:lpstr>
      <vt:lpstr>California is now the world's fifth-largest economy, surpassing United Kingdom</vt:lpstr>
      <vt:lpstr>BUS + ENT OC</vt:lpstr>
      <vt:lpstr>Changing Dynamics in the Workplace and Workforce</vt:lpstr>
      <vt:lpstr>YES..PRINTED OUT! At-A-Glance Table | Centers of Excellence, OC</vt:lpstr>
      <vt:lpstr>Questions? </vt:lpstr>
      <vt:lpstr>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Supplemental Instruction at CSUSM</dc:title>
  <dc:creator>cathleen Greiner</dc:creator>
  <cp:lastModifiedBy>Yadira Lopez-Daly</cp:lastModifiedBy>
  <cp:revision>28</cp:revision>
  <cp:lastPrinted>2019-07-29T15:15:34Z</cp:lastPrinted>
  <dcterms:created xsi:type="dcterms:W3CDTF">2019-07-17T19:02:01Z</dcterms:created>
  <dcterms:modified xsi:type="dcterms:W3CDTF">2019-11-19T18:01:08Z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0x010100F52F2DD22611E9478146C764DAA7C68F</vt:lpwstr>
  </property>
</Properties>
</file>